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8" r:id="rId3"/>
    <p:sldId id="313" r:id="rId4"/>
    <p:sldId id="310" r:id="rId5"/>
    <p:sldId id="317" r:id="rId6"/>
    <p:sldId id="311" r:id="rId7"/>
    <p:sldId id="314" r:id="rId8"/>
    <p:sldId id="309" r:id="rId9"/>
    <p:sldId id="316" r:id="rId10"/>
    <p:sldId id="312" r:id="rId11"/>
    <p:sldId id="315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7706F-0CC3-480C-A506-8BD38181326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72AD23-9BC3-41F6-A3B8-03889CE7D970}">
      <dgm:prSet phldrT="[Текст]" custT="1"/>
      <dgm:spPr/>
      <dgm:t>
        <a:bodyPr/>
        <a:lstStyle/>
        <a:p>
          <a:pPr marL="0" indent="0"/>
          <a:r>
            <a:rPr lang="ru-RU" sz="1600" b="1" dirty="0" smtClean="0">
              <a:latin typeface="Foco" panose="020B0504050202020203" pitchFamily="34" charset="0"/>
              <a:cs typeface="Foco" panose="020B0504050202020203" pitchFamily="34" charset="0"/>
            </a:rPr>
            <a:t>Алгоритм расчета доз элементов питания, разработанный </a:t>
          </a:r>
          <a:r>
            <a:rPr lang="ru-RU" sz="1600" b="1" dirty="0" smtClean="0"/>
            <a:t>каф. агрономической, биологической химии и радиологии </a:t>
          </a:r>
          <a:r>
            <a:rPr lang="ru-RU" sz="1600" b="1" dirty="0" smtClean="0">
              <a:latin typeface="Foco" panose="020B0504050202020203" pitchFamily="34" charset="0"/>
              <a:cs typeface="Foco" panose="020B0504050202020203" pitchFamily="34" charset="0"/>
            </a:rPr>
            <a:t>РГАУ-МСХА им. К.А. Тимирязева:</a:t>
          </a:r>
        </a:p>
        <a:p>
          <a:pPr marL="0" indent="0"/>
          <a:r>
            <a:rPr lang="ru-RU" sz="1600" b="0" dirty="0" smtClean="0">
              <a:latin typeface="Foco" panose="020B0504050202020203" pitchFamily="34" charset="0"/>
              <a:cs typeface="Foco" panose="020B0504050202020203" pitchFamily="34" charset="0"/>
            </a:rPr>
            <a:t>моделирование урожайности без внесения удобрений;</a:t>
          </a:r>
        </a:p>
        <a:p>
          <a:pPr marL="0" indent="0"/>
          <a:r>
            <a:rPr lang="ru-RU" sz="1600" b="0" dirty="0" smtClean="0">
              <a:latin typeface="Foco" panose="020B0504050202020203" pitchFamily="34" charset="0"/>
              <a:cs typeface="Foco" panose="020B0504050202020203" pitchFamily="34" charset="0"/>
            </a:rPr>
            <a:t>расчет необходимого количества элементов питания на планируемую урожайность балансовым методом </a:t>
          </a:r>
          <a:r>
            <a:rPr lang="ru-RU" sz="1600" b="0" dirty="0" smtClean="0"/>
            <a:t>с учетом выноса элементов питания, почвенного плодородия, коэффициентов использования растениями элементов питания из почвы, применения органических удобрений, предшественника</a:t>
          </a:r>
          <a:endParaRPr lang="ru-RU" sz="1600" dirty="0"/>
        </a:p>
      </dgm:t>
    </dgm:pt>
    <dgm:pt modelId="{7AF022EF-7655-4F32-8CDF-CE19198B8879}" type="parTrans" cxnId="{E9AD002F-CE30-4AC4-9966-E1F9F54BC8E3}">
      <dgm:prSet/>
      <dgm:spPr/>
      <dgm:t>
        <a:bodyPr/>
        <a:lstStyle/>
        <a:p>
          <a:endParaRPr lang="ru-RU"/>
        </a:p>
      </dgm:t>
    </dgm:pt>
    <dgm:pt modelId="{6889DE98-01C1-4B85-98C3-D9C54808366D}" type="sibTrans" cxnId="{E9AD002F-CE30-4AC4-9966-E1F9F54BC8E3}">
      <dgm:prSet/>
      <dgm:spPr/>
      <dgm:t>
        <a:bodyPr/>
        <a:lstStyle/>
        <a:p>
          <a:endParaRPr lang="ru-RU"/>
        </a:p>
      </dgm:t>
    </dgm:pt>
    <dgm:pt modelId="{539F4A20-C927-4887-B5C7-F22C78452CA9}">
      <dgm:prSet phldrT="[Текст]" custT="1"/>
      <dgm:spPr/>
      <dgm:t>
        <a:bodyPr/>
        <a:lstStyle/>
        <a:p>
          <a:r>
            <a:rPr lang="ru-RU" sz="1600" b="1" dirty="0" smtClean="0">
              <a:latin typeface="Foco" panose="020B0504050202020203" pitchFamily="34" charset="0"/>
              <a:cs typeface="Foco" panose="020B0504050202020203" pitchFamily="34" charset="0"/>
            </a:rPr>
            <a:t>Алгоритм применения минеральных удобрений:</a:t>
          </a:r>
        </a:p>
        <a:p>
          <a:r>
            <a:rPr lang="ru-RU" sz="1600" b="0" dirty="0" smtClean="0">
              <a:latin typeface="Foco" panose="020B0504050202020203" pitchFamily="34" charset="0"/>
              <a:cs typeface="Foco" panose="020B0504050202020203" pitchFamily="34" charset="0"/>
            </a:rPr>
            <a:t>выбор марок удобрений ФосАгро с учетом оптимальных сроков и способов внесения; </a:t>
          </a:r>
        </a:p>
        <a:p>
          <a:r>
            <a:rPr lang="ru-RU" sz="1600" b="0" dirty="0" smtClean="0">
              <a:latin typeface="Foco" panose="020B0504050202020203" pitchFamily="34" charset="0"/>
              <a:cs typeface="Foco" panose="020B0504050202020203" pitchFamily="34" charset="0"/>
            </a:rPr>
            <a:t>расчет доз  в физическом весе.</a:t>
          </a:r>
          <a:endParaRPr lang="en-US" sz="1600" b="0" dirty="0" smtClean="0">
            <a:latin typeface="Foco" panose="020B0504050202020203" pitchFamily="34" charset="0"/>
            <a:cs typeface="Foco" panose="020B0504050202020203" pitchFamily="34" charset="0"/>
          </a:endParaRPr>
        </a:p>
      </dgm:t>
    </dgm:pt>
    <dgm:pt modelId="{5AED7BE2-CAB9-4A3E-B990-EC4C1748A284}" type="parTrans" cxnId="{02E4587C-C8FB-4249-8AFC-C6C58099BADB}">
      <dgm:prSet/>
      <dgm:spPr/>
      <dgm:t>
        <a:bodyPr/>
        <a:lstStyle/>
        <a:p>
          <a:endParaRPr lang="ru-RU"/>
        </a:p>
      </dgm:t>
    </dgm:pt>
    <dgm:pt modelId="{5F76931F-F05E-41B8-99C2-490A9FB48E3A}" type="sibTrans" cxnId="{02E4587C-C8FB-4249-8AFC-C6C58099BADB}">
      <dgm:prSet/>
      <dgm:spPr/>
      <dgm:t>
        <a:bodyPr/>
        <a:lstStyle/>
        <a:p>
          <a:endParaRPr lang="ru-RU"/>
        </a:p>
      </dgm:t>
    </dgm:pt>
    <dgm:pt modelId="{E177E304-4186-4EC2-A12C-C078683A647B}" type="pres">
      <dgm:prSet presAssocID="{8887706F-0CC3-480C-A506-8BD3818132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3CBD38E-8EAD-4445-AFD1-A1FBB064BA9E}" type="pres">
      <dgm:prSet presAssocID="{8887706F-0CC3-480C-A506-8BD381813267}" presName="Name1" presStyleCnt="0"/>
      <dgm:spPr/>
    </dgm:pt>
    <dgm:pt modelId="{D7D2AA8D-A4CC-4AAE-8064-A6896127532B}" type="pres">
      <dgm:prSet presAssocID="{8887706F-0CC3-480C-A506-8BD381813267}" presName="cycle" presStyleCnt="0"/>
      <dgm:spPr/>
    </dgm:pt>
    <dgm:pt modelId="{1C38D453-2AA7-46ED-8185-B3069488A094}" type="pres">
      <dgm:prSet presAssocID="{8887706F-0CC3-480C-A506-8BD381813267}" presName="srcNode" presStyleLbl="node1" presStyleIdx="0" presStyleCnt="2"/>
      <dgm:spPr/>
    </dgm:pt>
    <dgm:pt modelId="{89EEA4B9-6F20-455F-9767-1C4C053C0DD8}" type="pres">
      <dgm:prSet presAssocID="{8887706F-0CC3-480C-A506-8BD381813267}" presName="conn" presStyleLbl="parChTrans1D2" presStyleIdx="0" presStyleCnt="1"/>
      <dgm:spPr/>
      <dgm:t>
        <a:bodyPr/>
        <a:lstStyle/>
        <a:p>
          <a:endParaRPr lang="ru-RU"/>
        </a:p>
      </dgm:t>
    </dgm:pt>
    <dgm:pt modelId="{54504C72-CBBB-4EE2-A3FC-A4CC4C34B989}" type="pres">
      <dgm:prSet presAssocID="{8887706F-0CC3-480C-A506-8BD381813267}" presName="extraNode" presStyleLbl="node1" presStyleIdx="0" presStyleCnt="2"/>
      <dgm:spPr/>
    </dgm:pt>
    <dgm:pt modelId="{0F69BA0F-0320-4B12-A02B-BFFFAC33DFB6}" type="pres">
      <dgm:prSet presAssocID="{8887706F-0CC3-480C-A506-8BD381813267}" presName="dstNode" presStyleLbl="node1" presStyleIdx="0" presStyleCnt="2"/>
      <dgm:spPr/>
    </dgm:pt>
    <dgm:pt modelId="{6B0AC3D1-390C-4118-BB50-82226C9051AF}" type="pres">
      <dgm:prSet presAssocID="{B172AD23-9BC3-41F6-A3B8-03889CE7D970}" presName="text_1" presStyleLbl="node1" presStyleIdx="0" presStyleCnt="2" custScaleY="184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77D70-FC72-4505-AFF3-26DC87D01E71}" type="pres">
      <dgm:prSet presAssocID="{B172AD23-9BC3-41F6-A3B8-03889CE7D970}" presName="accent_1" presStyleCnt="0"/>
      <dgm:spPr/>
    </dgm:pt>
    <dgm:pt modelId="{AADB7F5C-F772-443E-B11D-75160C55BCEE}" type="pres">
      <dgm:prSet presAssocID="{B172AD23-9BC3-41F6-A3B8-03889CE7D970}" presName="accentRepeatNode" presStyleLbl="solidFgAcc1" presStyleIdx="0" presStyleCnt="2" custScaleX="47253" custScaleY="48822"/>
      <dgm:spPr/>
    </dgm:pt>
    <dgm:pt modelId="{A62B16C8-9122-4B50-B636-E49775E15728}" type="pres">
      <dgm:prSet presAssocID="{539F4A20-C927-4887-B5C7-F22C78452CA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6111F-8F72-4F84-B0B4-357BEBE318B2}" type="pres">
      <dgm:prSet presAssocID="{539F4A20-C927-4887-B5C7-F22C78452CA9}" presName="accent_2" presStyleCnt="0"/>
      <dgm:spPr/>
    </dgm:pt>
    <dgm:pt modelId="{4685FDFF-C24F-4712-B363-D0E27EF1883B}" type="pres">
      <dgm:prSet presAssocID="{539F4A20-C927-4887-B5C7-F22C78452CA9}" presName="accentRepeatNode" presStyleLbl="solidFgAcc1" presStyleIdx="1" presStyleCnt="2" custScaleX="48392" custScaleY="49041"/>
      <dgm:spPr/>
    </dgm:pt>
  </dgm:ptLst>
  <dgm:cxnLst>
    <dgm:cxn modelId="{02E4587C-C8FB-4249-8AFC-C6C58099BADB}" srcId="{8887706F-0CC3-480C-A506-8BD381813267}" destId="{539F4A20-C927-4887-B5C7-F22C78452CA9}" srcOrd="1" destOrd="0" parTransId="{5AED7BE2-CAB9-4A3E-B990-EC4C1748A284}" sibTransId="{5F76931F-F05E-41B8-99C2-490A9FB48E3A}"/>
    <dgm:cxn modelId="{226C1E30-25B7-4EA4-9D41-8DD4D13A461A}" type="presOf" srcId="{8887706F-0CC3-480C-A506-8BD381813267}" destId="{E177E304-4186-4EC2-A12C-C078683A647B}" srcOrd="0" destOrd="0" presId="urn:microsoft.com/office/officeart/2008/layout/VerticalCurvedList"/>
    <dgm:cxn modelId="{6A12D937-2EC1-41E7-98B9-D50925CCB0C2}" type="presOf" srcId="{B172AD23-9BC3-41F6-A3B8-03889CE7D970}" destId="{6B0AC3D1-390C-4118-BB50-82226C9051AF}" srcOrd="0" destOrd="0" presId="urn:microsoft.com/office/officeart/2008/layout/VerticalCurvedList"/>
    <dgm:cxn modelId="{E9AD002F-CE30-4AC4-9966-E1F9F54BC8E3}" srcId="{8887706F-0CC3-480C-A506-8BD381813267}" destId="{B172AD23-9BC3-41F6-A3B8-03889CE7D970}" srcOrd="0" destOrd="0" parTransId="{7AF022EF-7655-4F32-8CDF-CE19198B8879}" sibTransId="{6889DE98-01C1-4B85-98C3-D9C54808366D}"/>
    <dgm:cxn modelId="{69C080AA-3003-409F-A1E9-75B76AB28EE9}" type="presOf" srcId="{539F4A20-C927-4887-B5C7-F22C78452CA9}" destId="{A62B16C8-9122-4B50-B636-E49775E15728}" srcOrd="0" destOrd="0" presId="urn:microsoft.com/office/officeart/2008/layout/VerticalCurvedList"/>
    <dgm:cxn modelId="{0C1D4C2D-DF32-4F1F-B4C2-D3D058264B59}" type="presOf" srcId="{6889DE98-01C1-4B85-98C3-D9C54808366D}" destId="{89EEA4B9-6F20-455F-9767-1C4C053C0DD8}" srcOrd="0" destOrd="0" presId="urn:microsoft.com/office/officeart/2008/layout/VerticalCurvedList"/>
    <dgm:cxn modelId="{27517599-A7F7-4AD2-B4B5-061A95CBE98D}" type="presParOf" srcId="{E177E304-4186-4EC2-A12C-C078683A647B}" destId="{D3CBD38E-8EAD-4445-AFD1-A1FBB064BA9E}" srcOrd="0" destOrd="0" presId="urn:microsoft.com/office/officeart/2008/layout/VerticalCurvedList"/>
    <dgm:cxn modelId="{96FC6D59-EFCF-4EC0-878F-774F9BECA2A9}" type="presParOf" srcId="{D3CBD38E-8EAD-4445-AFD1-A1FBB064BA9E}" destId="{D7D2AA8D-A4CC-4AAE-8064-A6896127532B}" srcOrd="0" destOrd="0" presId="urn:microsoft.com/office/officeart/2008/layout/VerticalCurvedList"/>
    <dgm:cxn modelId="{B49E7915-92ED-40AC-81E6-3819FAF4777F}" type="presParOf" srcId="{D7D2AA8D-A4CC-4AAE-8064-A6896127532B}" destId="{1C38D453-2AA7-46ED-8185-B3069488A094}" srcOrd="0" destOrd="0" presId="urn:microsoft.com/office/officeart/2008/layout/VerticalCurvedList"/>
    <dgm:cxn modelId="{92C6796A-4D6A-45DA-AEC5-EB8CA9DA499A}" type="presParOf" srcId="{D7D2AA8D-A4CC-4AAE-8064-A6896127532B}" destId="{89EEA4B9-6F20-455F-9767-1C4C053C0DD8}" srcOrd="1" destOrd="0" presId="urn:microsoft.com/office/officeart/2008/layout/VerticalCurvedList"/>
    <dgm:cxn modelId="{B303A476-6543-447D-B3F6-AD58E00DF549}" type="presParOf" srcId="{D7D2AA8D-A4CC-4AAE-8064-A6896127532B}" destId="{54504C72-CBBB-4EE2-A3FC-A4CC4C34B989}" srcOrd="2" destOrd="0" presId="urn:microsoft.com/office/officeart/2008/layout/VerticalCurvedList"/>
    <dgm:cxn modelId="{ACC39965-3C30-4D26-8AEA-069D151ADA1B}" type="presParOf" srcId="{D7D2AA8D-A4CC-4AAE-8064-A6896127532B}" destId="{0F69BA0F-0320-4B12-A02B-BFFFAC33DFB6}" srcOrd="3" destOrd="0" presId="urn:microsoft.com/office/officeart/2008/layout/VerticalCurvedList"/>
    <dgm:cxn modelId="{3C205647-C874-4849-97F2-5D207215C8ED}" type="presParOf" srcId="{D3CBD38E-8EAD-4445-AFD1-A1FBB064BA9E}" destId="{6B0AC3D1-390C-4118-BB50-82226C9051AF}" srcOrd="1" destOrd="0" presId="urn:microsoft.com/office/officeart/2008/layout/VerticalCurvedList"/>
    <dgm:cxn modelId="{CEC6EB94-72D8-43C1-B335-6DCE5B04A426}" type="presParOf" srcId="{D3CBD38E-8EAD-4445-AFD1-A1FBB064BA9E}" destId="{99F77D70-FC72-4505-AFF3-26DC87D01E71}" srcOrd="2" destOrd="0" presId="urn:microsoft.com/office/officeart/2008/layout/VerticalCurvedList"/>
    <dgm:cxn modelId="{BC00FE8D-0D80-4A08-B61D-45C623469C98}" type="presParOf" srcId="{99F77D70-FC72-4505-AFF3-26DC87D01E71}" destId="{AADB7F5C-F772-443E-B11D-75160C55BCEE}" srcOrd="0" destOrd="0" presId="urn:microsoft.com/office/officeart/2008/layout/VerticalCurvedList"/>
    <dgm:cxn modelId="{CC9F08F4-FDDF-4D9C-AB11-EAC94067FBDB}" type="presParOf" srcId="{D3CBD38E-8EAD-4445-AFD1-A1FBB064BA9E}" destId="{A62B16C8-9122-4B50-B636-E49775E15728}" srcOrd="3" destOrd="0" presId="urn:microsoft.com/office/officeart/2008/layout/VerticalCurvedList"/>
    <dgm:cxn modelId="{2FF936DD-F895-47BD-B79D-A7FE80634372}" type="presParOf" srcId="{D3CBD38E-8EAD-4445-AFD1-A1FBB064BA9E}" destId="{8826111F-8F72-4F84-B0B4-357BEBE318B2}" srcOrd="4" destOrd="0" presId="urn:microsoft.com/office/officeart/2008/layout/VerticalCurvedList"/>
    <dgm:cxn modelId="{B8F77BF1-CE2F-4B67-B6DF-4EA4F03460F3}" type="presParOf" srcId="{8826111F-8F72-4F84-B0B4-357BEBE318B2}" destId="{4685FDFF-C24F-4712-B363-D0E27EF188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A4B9-6F20-455F-9767-1C4C053C0DD8}">
      <dsp:nvSpPr>
        <dsp:cNvPr id="0" name=""/>
        <dsp:cNvSpPr/>
      </dsp:nvSpPr>
      <dsp:spPr>
        <a:xfrm>
          <a:off x="-5395564" y="-826215"/>
          <a:ext cx="6424617" cy="6424617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AC3D1-390C-4118-BB50-82226C9051AF}">
      <dsp:nvSpPr>
        <dsp:cNvPr id="0" name=""/>
        <dsp:cNvSpPr/>
      </dsp:nvSpPr>
      <dsp:spPr>
        <a:xfrm>
          <a:off x="836048" y="105084"/>
          <a:ext cx="6613531" cy="25166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1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Foco" panose="020B0504050202020203" pitchFamily="34" charset="0"/>
              <a:cs typeface="Foco" panose="020B0504050202020203" pitchFamily="34" charset="0"/>
            </a:rPr>
            <a:t>Алгоритм расчета доз элементов питания, разработанный </a:t>
          </a:r>
          <a:r>
            <a:rPr lang="ru-RU" sz="1600" b="1" kern="1200" dirty="0" smtClean="0"/>
            <a:t>каф. агрономической, биологической химии и радиологии </a:t>
          </a:r>
          <a:r>
            <a:rPr lang="ru-RU" sz="1600" b="1" kern="1200" dirty="0" smtClean="0">
              <a:latin typeface="Foco" panose="020B0504050202020203" pitchFamily="34" charset="0"/>
              <a:cs typeface="Foco" panose="020B0504050202020203" pitchFamily="34" charset="0"/>
            </a:rPr>
            <a:t>РГАУ-МСХА им. К.А. Тимирязева: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Foco" panose="020B0504050202020203" pitchFamily="34" charset="0"/>
              <a:cs typeface="Foco" panose="020B0504050202020203" pitchFamily="34" charset="0"/>
            </a:rPr>
            <a:t>моделирование урожайности без внесения удобрений;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Foco" panose="020B0504050202020203" pitchFamily="34" charset="0"/>
              <a:cs typeface="Foco" panose="020B0504050202020203" pitchFamily="34" charset="0"/>
            </a:rPr>
            <a:t>расчет необходимого количества элементов питания на планируемую урожайность балансовым методом </a:t>
          </a:r>
          <a:r>
            <a:rPr lang="ru-RU" sz="1600" b="0" kern="1200" dirty="0" smtClean="0"/>
            <a:t>с учетом выноса элементов питания, почвенного плодородия, коэффициентов использования растениями элементов питания из почвы, применения органических удобрений, предшественника</a:t>
          </a:r>
          <a:endParaRPr lang="ru-RU" sz="1600" kern="1200" dirty="0"/>
        </a:p>
      </dsp:txBody>
      <dsp:txXfrm>
        <a:off x="836048" y="105084"/>
        <a:ext cx="6613531" cy="2516657"/>
      </dsp:txXfrm>
    </dsp:sp>
    <dsp:sp modelId="{AADB7F5C-F772-443E-B11D-75160C55BCEE}">
      <dsp:nvSpPr>
        <dsp:cNvPr id="0" name=""/>
        <dsp:cNvSpPr/>
      </dsp:nvSpPr>
      <dsp:spPr>
        <a:xfrm>
          <a:off x="433418" y="947414"/>
          <a:ext cx="805260" cy="831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B16C8-9122-4B50-B636-E49775E15728}">
      <dsp:nvSpPr>
        <dsp:cNvPr id="0" name=""/>
        <dsp:cNvSpPr/>
      </dsp:nvSpPr>
      <dsp:spPr>
        <a:xfrm>
          <a:off x="836048" y="2727113"/>
          <a:ext cx="6613531" cy="136331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1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Foco" panose="020B0504050202020203" pitchFamily="34" charset="0"/>
              <a:cs typeface="Foco" panose="020B0504050202020203" pitchFamily="34" charset="0"/>
            </a:rPr>
            <a:t>Алгоритм применения минеральных удобрений: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Foco" panose="020B0504050202020203" pitchFamily="34" charset="0"/>
              <a:cs typeface="Foco" panose="020B0504050202020203" pitchFamily="34" charset="0"/>
            </a:rPr>
            <a:t>выбор марок удобрений ФосАгро с учетом оптимальных сроков и способов внесения;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Foco" panose="020B0504050202020203" pitchFamily="34" charset="0"/>
              <a:cs typeface="Foco" panose="020B0504050202020203" pitchFamily="34" charset="0"/>
            </a:rPr>
            <a:t>расчет доз  в физическом весе.</a:t>
          </a:r>
          <a:endParaRPr lang="en-US" sz="1600" b="0" kern="1200" dirty="0" smtClean="0">
            <a:latin typeface="Foco" panose="020B0504050202020203" pitchFamily="34" charset="0"/>
            <a:cs typeface="Foco" panose="020B0504050202020203" pitchFamily="34" charset="0"/>
          </a:endParaRPr>
        </a:p>
      </dsp:txBody>
      <dsp:txXfrm>
        <a:off x="836048" y="2727113"/>
        <a:ext cx="6613531" cy="1363318"/>
      </dsp:txXfrm>
    </dsp:sp>
    <dsp:sp modelId="{4685FDFF-C24F-4712-B363-D0E27EF1883B}">
      <dsp:nvSpPr>
        <dsp:cNvPr id="0" name=""/>
        <dsp:cNvSpPr/>
      </dsp:nvSpPr>
      <dsp:spPr>
        <a:xfrm>
          <a:off x="423713" y="2990906"/>
          <a:ext cx="824671" cy="835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384185-578F-4B9D-BF14-7AE465A7F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5B53-05E1-498C-B359-84EAA97A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2489-8771-4ECC-A7A9-19993BD0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vnosov@phosagro.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1958280"/>
            <a:ext cx="5096408" cy="2387600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Использование АгроКалькулятора для расчета доз минеральных удобрений под сою</a:t>
            </a:r>
            <a:endParaRPr lang="ru-RU" sz="3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30128-C855-4647-91CB-0AF3018A97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05" r="1205"/>
          <a:stretch>
            <a:fillRect/>
          </a:stretch>
        </p:blipFill>
        <p:spPr>
          <a:xfrm>
            <a:off x="688946" y="1031515"/>
            <a:ext cx="4873925" cy="4873925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/>
        </p:nvSpPr>
        <p:spPr>
          <a:xfrm>
            <a:off x="6429285" y="4135996"/>
            <a:ext cx="4883485" cy="1769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900" dirty="0">
                <a:cs typeface="Foco" panose="020B0504050202020203" pitchFamily="34" charset="0"/>
              </a:rPr>
              <a:t>Носов Владимир Владимирович</a:t>
            </a:r>
            <a:endParaRPr lang="en-GB" sz="4900" dirty="0">
              <a:cs typeface="Foco" panose="020B0504050202020203" pitchFamily="34" charset="0"/>
            </a:endParaRPr>
          </a:p>
          <a:p>
            <a:r>
              <a:rPr lang="ru-RU" sz="4200" dirty="0">
                <a:cs typeface="Foco" panose="020B0504050202020203" pitchFamily="34" charset="0"/>
              </a:rPr>
              <a:t>начальник Центра компетенций                  АО «Апатит», Группа Фосагро,</a:t>
            </a:r>
          </a:p>
          <a:p>
            <a:pPr>
              <a:spcBef>
                <a:spcPts val="0"/>
              </a:spcBef>
            </a:pPr>
            <a:r>
              <a:rPr lang="ru-RU" sz="4200" dirty="0">
                <a:cs typeface="Foco" panose="020B0504050202020203" pitchFamily="34" charset="0"/>
              </a:rPr>
              <a:t>кандидат биологических наук</a:t>
            </a:r>
          </a:p>
          <a:p>
            <a:r>
              <a:rPr lang="en-GB" sz="4200" dirty="0">
                <a:cs typeface="Foco" panose="020B0504050202020203" pitchFamily="34" charset="0"/>
                <a:hlinkClick r:id="rId3"/>
              </a:rPr>
              <a:t>vvnosov@phosagro.ru</a:t>
            </a:r>
            <a:r>
              <a:rPr lang="en-GB" sz="4200" dirty="0">
                <a:cs typeface="Foco" panose="020B050405020202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022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на 5.5 т</a:t>
            </a:r>
            <a:r>
              <a:rPr lang="en-US" dirty="0"/>
              <a:t>/</a:t>
            </a:r>
            <a:r>
              <a:rPr lang="ru-RU" dirty="0"/>
              <a:t>га семян: </a:t>
            </a:r>
            <a:r>
              <a:rPr lang="ru-RU" dirty="0" smtClean="0"/>
              <a:t>дозы </a:t>
            </a:r>
            <a:r>
              <a:rPr lang="en-US" dirty="0"/>
              <a:t>N, P, K </a:t>
            </a:r>
            <a:r>
              <a:rPr lang="ru-RU" dirty="0"/>
              <a:t>и </a:t>
            </a:r>
            <a:r>
              <a:rPr lang="en-US" dirty="0"/>
              <a:t>S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077665"/>
            <a:ext cx="10391539" cy="292608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1049856" y="3127682"/>
            <a:ext cx="2698115" cy="46573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80723" y="3127682"/>
            <a:ext cx="2698115" cy="46573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11590" y="3127682"/>
            <a:ext cx="2698115" cy="46573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49855" y="4065713"/>
            <a:ext cx="2698115" cy="46573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Расчет на 5.5 т</a:t>
            </a:r>
            <a:r>
              <a:rPr lang="en-US" dirty="0"/>
              <a:t>/</a:t>
            </a:r>
            <a:r>
              <a:rPr lang="ru-RU" dirty="0"/>
              <a:t>га </a:t>
            </a:r>
            <a:r>
              <a:rPr lang="ru-RU" dirty="0" smtClean="0"/>
              <a:t>семян: рекомендации по маркам удобрений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72" y="1319876"/>
            <a:ext cx="6478937" cy="2288479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72" y="3773104"/>
            <a:ext cx="6478937" cy="2486864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2618772" y="1319876"/>
            <a:ext cx="1132973" cy="49548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89833" y="3801582"/>
            <a:ext cx="1132973" cy="49548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АгроКалькулятор ФосАгро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5C809-4BF4-4CBC-A5CC-C4E887A7117D}"/>
              </a:ext>
            </a:extLst>
          </p:cNvPr>
          <p:cNvSpPr txBox="1"/>
          <p:nvPr/>
        </p:nvSpPr>
        <p:spPr>
          <a:xfrm>
            <a:off x="758566" y="1441365"/>
            <a:ext cx="5529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Переход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внедрению комплексных систем минерального питания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растений,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учитывающих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: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/>
                </a:solidFill>
                <a:latin typeface="Foco" panose="020B0504050202020203" pitchFamily="34" charset="0"/>
                <a:cs typeface="Foco" panose="020B0504050202020203" pitchFamily="34" charset="0"/>
              </a:rPr>
              <a:t>планируемую </a:t>
            </a:r>
            <a:r>
              <a:rPr lang="ru-RU" dirty="0" smtClean="0">
                <a:solidFill>
                  <a:schemeClr val="accent2"/>
                </a:solidFill>
                <a:latin typeface="Foco" panose="020B0504050202020203" pitchFamily="34" charset="0"/>
                <a:cs typeface="Foco" panose="020B0504050202020203" pitchFamily="34" charset="0"/>
              </a:rPr>
              <a:t>урожайность;</a:t>
            </a:r>
            <a:endParaRPr lang="ru-RU" dirty="0">
              <a:solidFill>
                <a:schemeClr val="accent2"/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/>
                </a:solidFill>
                <a:latin typeface="Foco" panose="020B0504050202020203" pitchFamily="34" charset="0"/>
                <a:cs typeface="Foco" panose="020B0504050202020203" pitchFamily="34" charset="0"/>
              </a:rPr>
              <a:t>получение продукции высокого </a:t>
            </a:r>
            <a:r>
              <a:rPr lang="ru-RU" dirty="0" smtClean="0">
                <a:solidFill>
                  <a:schemeClr val="accent2"/>
                </a:solidFill>
                <a:latin typeface="Foco" panose="020B0504050202020203" pitchFamily="34" charset="0"/>
                <a:cs typeface="Foco" panose="020B0504050202020203" pitchFamily="34" charset="0"/>
              </a:rPr>
              <a:t>качества;</a:t>
            </a:r>
            <a:endParaRPr lang="ru-RU" dirty="0">
              <a:solidFill>
                <a:schemeClr val="accent2"/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/>
                </a:solidFill>
                <a:latin typeface="Foco" panose="020B0504050202020203" pitchFamily="34" charset="0"/>
                <a:cs typeface="Foco" panose="020B0504050202020203" pitchFamily="34" charset="0"/>
              </a:rPr>
              <a:t>почвенно-климатические условия;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/>
                </a:solidFill>
                <a:latin typeface="Foco" panose="020B0504050202020203" pitchFamily="34" charset="0"/>
                <a:cs typeface="Foco" panose="020B0504050202020203" pitchFamily="34" charset="0"/>
              </a:rPr>
              <a:t>поступление элементов питания с органическими удобрениями;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/>
                </a:solidFill>
                <a:latin typeface="Foco" panose="020B0504050202020203" pitchFamily="34" charset="0"/>
                <a:cs typeface="Foco" panose="020B0504050202020203" pitchFamily="34" charset="0"/>
              </a:rPr>
              <a:t>предшественника в севообороте.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Оптимальные дозы </a:t>
            </a:r>
            <a:r>
              <a:rPr lang="en-US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N</a:t>
            </a: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, </a:t>
            </a:r>
            <a:r>
              <a:rPr lang="en-US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P, K </a:t>
            </a: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и </a:t>
            </a:r>
            <a:r>
              <a:rPr lang="en-US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S</a:t>
            </a: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.</a:t>
            </a:r>
            <a:endParaRPr lang="ru-RU" dirty="0">
              <a:solidFill>
                <a:srgbClr val="00869D"/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Наиболее </a:t>
            </a:r>
            <a:r>
              <a:rPr lang="ru-RU" dirty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подходящие марки </a:t>
            </a: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удобрений.</a:t>
            </a:r>
            <a:endParaRPr lang="ru-RU" dirty="0">
              <a:solidFill>
                <a:srgbClr val="00869D"/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Оптимальные </a:t>
            </a:r>
            <a:r>
              <a:rPr lang="ru-RU" dirty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сроки </a:t>
            </a: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внесения.</a:t>
            </a:r>
            <a:endParaRPr lang="ru-RU" dirty="0">
              <a:solidFill>
                <a:srgbClr val="00869D"/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Оптимальные </a:t>
            </a:r>
            <a:r>
              <a:rPr lang="ru-RU" dirty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способы </a:t>
            </a:r>
            <a:r>
              <a:rPr lang="ru-RU" dirty="0" smtClean="0">
                <a:solidFill>
                  <a:srgbClr val="00869D"/>
                </a:solidFill>
                <a:latin typeface="Foco" panose="020B0504050202020203" pitchFamily="34" charset="0"/>
                <a:cs typeface="Foco" panose="020B0504050202020203" pitchFamily="34" charset="0"/>
              </a:rPr>
              <a:t>внесения.</a:t>
            </a:r>
            <a:endParaRPr lang="ru-RU" dirty="0">
              <a:solidFill>
                <a:srgbClr val="00869D"/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63365" y="4109987"/>
            <a:ext cx="578069" cy="517434"/>
          </a:xfrm>
          <a:prstGeom prst="downArrow">
            <a:avLst/>
          </a:prstGeom>
          <a:solidFill>
            <a:srgbClr val="008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5926" r="5759" b="6063"/>
          <a:stretch/>
        </p:blipFill>
        <p:spPr>
          <a:xfrm>
            <a:off x="6253790" y="1407691"/>
            <a:ext cx="1633788" cy="1650103"/>
          </a:xfrm>
          <a:prstGeom prst="rect">
            <a:avLst/>
          </a:prstGeom>
          <a:noFill/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020B25-74D1-4022-9191-FEC3AEDF5175}"/>
              </a:ext>
            </a:extLst>
          </p:cNvPr>
          <p:cNvGrpSpPr/>
          <p:nvPr/>
        </p:nvGrpSpPr>
        <p:grpSpPr>
          <a:xfrm>
            <a:off x="7960407" y="1407691"/>
            <a:ext cx="3108960" cy="4432162"/>
            <a:chOff x="4924582" y="2247797"/>
            <a:chExt cx="2963759" cy="4583520"/>
          </a:xfrm>
        </p:grpSpPr>
        <p:pic>
          <p:nvPicPr>
            <p:cNvPr id="10" name="Picture 18" descr="NPK(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527" y="2247797"/>
              <a:ext cx="1065369" cy="2083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shop.phosagro.com/agroresult/images/apaviva-bag.png">
              <a:extLst>
                <a:ext uri="{FF2B5EF4-FFF2-40B4-BE49-F238E27FC236}">
                  <a16:creationId xmlns:a16="http://schemas.microsoft.com/office/drawing/2014/main" id="{27678819-B728-4D8C-88EF-400EC182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4691">
              <a:off x="6184686" y="3199000"/>
              <a:ext cx="1623975" cy="226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Сульфоаммофос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840" y="3336689"/>
              <a:ext cx="1065371" cy="208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A2C0655-B134-45F7-AD3F-0339F736D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4582" y="4645524"/>
              <a:ext cx="1059306" cy="2071346"/>
            </a:xfrm>
            <a:prstGeom prst="rect">
              <a:avLst/>
            </a:prstGeom>
          </p:spPr>
        </p:pic>
        <p:pic>
          <p:nvPicPr>
            <p:cNvPr id="14" name="Picture 8" descr="Аммофос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971" y="4633667"/>
              <a:ext cx="1065370" cy="2083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ЖКУ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148" y="4625445"/>
              <a:ext cx="1120630" cy="220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95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АгроКалькулятор: используемые алгоритмы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5" y="1935758"/>
            <a:ext cx="3016330" cy="3572675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87045853"/>
              </p:ext>
            </p:extLst>
          </p:nvPr>
        </p:nvGraphicFramePr>
        <p:xfrm>
          <a:off x="746699" y="1652531"/>
          <a:ext cx="7515952" cy="477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30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на 3 т</a:t>
            </a:r>
            <a:r>
              <a:rPr lang="en-US" dirty="0" smtClean="0"/>
              <a:t>/</a:t>
            </a:r>
            <a:r>
              <a:rPr lang="ru-RU" dirty="0" smtClean="0"/>
              <a:t>га семян: исходные данные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4877"/>
              </p:ext>
            </p:extLst>
          </p:nvPr>
        </p:nvGraphicFramePr>
        <p:xfrm>
          <a:off x="8067805" y="1398813"/>
          <a:ext cx="3195587" cy="4073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5587">
                  <a:extLst>
                    <a:ext uri="{9D8B030D-6E8A-4147-A177-3AD203B41FA5}">
                      <a16:colId xmlns:a16="http://schemas.microsoft.com/office/drawing/2014/main" val="923006280"/>
                    </a:ext>
                  </a:extLst>
                </a:gridCol>
              </a:tblGrid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Дерново-подзолистые (по Кирсанову)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261780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Серые лесные (по Кирсанову)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109751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Серые лесные (по </a:t>
                      </a:r>
                      <a:r>
                        <a:rPr lang="ru-RU" sz="1300" dirty="0" err="1">
                          <a:effectLst/>
                        </a:rPr>
                        <a:t>Чирикову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91635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Черноземы оподзоленные (по </a:t>
                      </a:r>
                      <a:r>
                        <a:rPr lang="ru-RU" sz="1300" dirty="0" err="1">
                          <a:effectLst/>
                        </a:rPr>
                        <a:t>Чирикову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359098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Черноземы выщелоченные (по </a:t>
                      </a:r>
                      <a:r>
                        <a:rPr lang="ru-RU" sz="1300" dirty="0" err="1">
                          <a:effectLst/>
                        </a:rPr>
                        <a:t>Чирикову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61849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Черноземы типичные (по </a:t>
                      </a:r>
                      <a:r>
                        <a:rPr lang="ru-RU" sz="1300" dirty="0" err="1">
                          <a:effectLst/>
                        </a:rPr>
                        <a:t>Чирикову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81761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Черноземы типичные (по </a:t>
                      </a:r>
                      <a:r>
                        <a:rPr lang="ru-RU" sz="1300" dirty="0" err="1">
                          <a:effectLst/>
                        </a:rPr>
                        <a:t>Мачигину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851760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Черноземы обыкновенные (по </a:t>
                      </a:r>
                      <a:r>
                        <a:rPr lang="ru-RU" sz="1300" dirty="0" err="1">
                          <a:effectLst/>
                        </a:rPr>
                        <a:t>Чирикову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520279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Черноземы обыкновенные (по </a:t>
                      </a:r>
                      <a:r>
                        <a:rPr lang="ru-RU" sz="1300" dirty="0" err="1">
                          <a:effectLst/>
                        </a:rPr>
                        <a:t>Мачигину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503292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Черноземы южные (по </a:t>
                      </a:r>
                      <a:r>
                        <a:rPr lang="ru-RU" sz="1300" dirty="0" err="1">
                          <a:effectLst/>
                        </a:rPr>
                        <a:t>Мачигину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083623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Каштановые (по </a:t>
                      </a:r>
                      <a:r>
                        <a:rPr lang="ru-RU" sz="1300" dirty="0" err="1">
                          <a:effectLst/>
                        </a:rPr>
                        <a:t>Мачигину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162482"/>
                  </a:ext>
                </a:extLst>
              </a:tr>
            </a:tbl>
          </a:graphicData>
        </a:graphic>
      </p:graphicFrame>
      <p:sp>
        <p:nvSpPr>
          <p:cNvPr id="7" name="Rectangle 3"/>
          <p:cNvSpPr/>
          <p:nvPr/>
        </p:nvSpPr>
        <p:spPr>
          <a:xfrm>
            <a:off x="7960093" y="5579072"/>
            <a:ext cx="3647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Метод Кирсанова – вытяжка 0,2 М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HCl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Метод Чирикова – вытяжка 0,5 М СН</a:t>
            </a:r>
            <a:r>
              <a:rPr lang="ru-RU" sz="1400" baseline="-25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СООН 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етод Мачигина – вытяжка 1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NH</a:t>
            </a:r>
            <a:r>
              <a:rPr lang="en-US" sz="1400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1400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en-US" sz="1400" baseline="-25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" y="1398812"/>
            <a:ext cx="7112367" cy="484798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02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на 3 т</a:t>
            </a:r>
            <a:r>
              <a:rPr lang="en-US" dirty="0"/>
              <a:t>/</a:t>
            </a:r>
            <a:r>
              <a:rPr lang="ru-RU" dirty="0"/>
              <a:t>га </a:t>
            </a:r>
            <a:r>
              <a:rPr lang="ru-RU" dirty="0" smtClean="0"/>
              <a:t>семян: </a:t>
            </a:r>
            <a:r>
              <a:rPr lang="ru-RU" dirty="0"/>
              <a:t>исходные </a:t>
            </a:r>
            <a:r>
              <a:rPr lang="ru-RU" dirty="0" smtClean="0"/>
              <a:t>данные (продолжение)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97" y="2055948"/>
            <a:ext cx="6868557" cy="3282766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48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на 3 т</a:t>
            </a:r>
            <a:r>
              <a:rPr lang="en-US" dirty="0"/>
              <a:t>/</a:t>
            </a:r>
            <a:r>
              <a:rPr lang="ru-RU" dirty="0"/>
              <a:t>га семян: </a:t>
            </a:r>
            <a:r>
              <a:rPr lang="ru-RU" dirty="0" smtClean="0"/>
              <a:t>дозы </a:t>
            </a:r>
            <a:r>
              <a:rPr lang="en-US" dirty="0" smtClean="0"/>
              <a:t>N, P, K </a:t>
            </a:r>
            <a:r>
              <a:rPr lang="ru-RU" dirty="0" smtClean="0"/>
              <a:t>и </a:t>
            </a:r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3" y="2033035"/>
            <a:ext cx="10389207" cy="336082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847722" y="3322457"/>
            <a:ext cx="2698115" cy="46573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7721" y="4297680"/>
            <a:ext cx="2698115" cy="47752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42969" y="3332549"/>
            <a:ext cx="3051910" cy="41649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92011" y="3346943"/>
            <a:ext cx="2757269" cy="41649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на 3 т</a:t>
            </a:r>
            <a:r>
              <a:rPr lang="en-US" dirty="0"/>
              <a:t>/</a:t>
            </a:r>
            <a:r>
              <a:rPr lang="ru-RU" dirty="0"/>
              <a:t>га </a:t>
            </a:r>
            <a:r>
              <a:rPr lang="ru-RU" dirty="0" smtClean="0"/>
              <a:t>семян: рекомендации по маркам удобрений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96" y="1333321"/>
            <a:ext cx="6638624" cy="24499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96" y="3992678"/>
            <a:ext cx="6638624" cy="22733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" name="Овал 11"/>
          <p:cNvSpPr/>
          <p:nvPr/>
        </p:nvSpPr>
        <p:spPr>
          <a:xfrm>
            <a:off x="2322496" y="1333320"/>
            <a:ext cx="1132973" cy="49548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12807" y="3992678"/>
            <a:ext cx="1132973" cy="49548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на </a:t>
            </a:r>
            <a:r>
              <a:rPr lang="ru-RU" dirty="0" smtClean="0"/>
              <a:t>5.5 </a:t>
            </a:r>
            <a:r>
              <a:rPr lang="ru-RU" dirty="0"/>
              <a:t>т</a:t>
            </a:r>
            <a:r>
              <a:rPr lang="en-US" dirty="0"/>
              <a:t>/</a:t>
            </a:r>
            <a:r>
              <a:rPr lang="ru-RU" dirty="0"/>
              <a:t>га семян: </a:t>
            </a:r>
            <a:r>
              <a:rPr lang="ru-RU" dirty="0" smtClean="0"/>
              <a:t>исходные данные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05" y="1362831"/>
            <a:ext cx="7070324" cy="4844636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84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на 5.5 т</a:t>
            </a:r>
            <a:r>
              <a:rPr lang="en-US" dirty="0"/>
              <a:t>/</a:t>
            </a:r>
            <a:r>
              <a:rPr lang="ru-RU" dirty="0"/>
              <a:t>га семян: органические </a:t>
            </a:r>
            <a:r>
              <a:rPr lang="ru-RU" dirty="0" smtClean="0"/>
              <a:t>удобрения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58364"/>
              </p:ext>
            </p:extLst>
          </p:nvPr>
        </p:nvGraphicFramePr>
        <p:xfrm>
          <a:off x="7336286" y="1771052"/>
          <a:ext cx="3214838" cy="3859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4838">
                  <a:extLst>
                    <a:ext uri="{9D8B030D-6E8A-4147-A177-3AD203B41FA5}">
                      <a16:colId xmlns:a16="http://schemas.microsoft.com/office/drawing/2014/main" val="281189703"/>
                    </a:ext>
                  </a:extLst>
                </a:gridCol>
              </a:tblGrid>
              <a:tr h="634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Навоз полуперепревший (КРС)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890103"/>
                  </a:ext>
                </a:extLst>
              </a:tr>
              <a:tr h="612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Торфонавозный компост (1 : 1)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168386"/>
                  </a:ext>
                </a:extLst>
              </a:tr>
              <a:tr h="612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Торфонавозный </a:t>
                      </a:r>
                      <a:r>
                        <a:rPr lang="ru-RU" sz="1600" dirty="0" smtClean="0">
                          <a:effectLst/>
                        </a:rPr>
                        <a:t>компост (2 : 1)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873974"/>
                  </a:ext>
                </a:extLst>
              </a:tr>
              <a:tr h="649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Куриный </a:t>
                      </a:r>
                      <a:r>
                        <a:rPr lang="ru-RU" sz="1600" dirty="0" smtClean="0">
                          <a:effectLst/>
                        </a:rPr>
                        <a:t>помет (влажность 56%)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877070"/>
                  </a:ext>
                </a:extLst>
              </a:tr>
              <a:tr h="67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Навозная жижа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(заделка в почву)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60347"/>
                  </a:ext>
                </a:extLst>
              </a:tr>
              <a:tr h="67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Навозная жижа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поверхностное внесение)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50896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21" y="2338940"/>
            <a:ext cx="5436115" cy="269357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74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404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Foco</vt:lpstr>
      <vt:lpstr>Times New Roman</vt:lpstr>
      <vt:lpstr>Wingdings</vt:lpstr>
      <vt:lpstr>Тема Office</vt:lpstr>
      <vt:lpstr>Использование АгроКалькулятора для расчета доз минеральных удобрений под сою</vt:lpstr>
      <vt:lpstr>АгроКалькулятор ФосАгро</vt:lpstr>
      <vt:lpstr>АгроКалькулятор: используемые алгоритмы</vt:lpstr>
      <vt:lpstr>Расчет на 3 т/га семян: исходные данные</vt:lpstr>
      <vt:lpstr>Расчет на 3 т/га семян: исходные данные (продолжение)</vt:lpstr>
      <vt:lpstr>Расчет на 3 т/га семян: дозы N, P, K и S</vt:lpstr>
      <vt:lpstr>Расчет на 3 т/га семян: рекомендации по маркам удобрений</vt:lpstr>
      <vt:lpstr>Расчет на 5.5 т/га семян: исходные данные</vt:lpstr>
      <vt:lpstr>Расчет на 5.5 т/га семян: органические удобрения</vt:lpstr>
      <vt:lpstr>Расчет на 5.5 т/га семян: дозы N, P, K и S</vt:lpstr>
      <vt:lpstr>Расчет на 5.5 т/га семян: рекомендации по маркам удобрений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Хлевной Александр Сергеевич</cp:lastModifiedBy>
  <cp:revision>182</cp:revision>
  <dcterms:created xsi:type="dcterms:W3CDTF">2023-03-13T11:53:49Z</dcterms:created>
  <dcterms:modified xsi:type="dcterms:W3CDTF">2024-01-22T15:22:49Z</dcterms:modified>
</cp:coreProperties>
</file>